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93" d="100"/>
          <a:sy n="93" d="100"/>
        </p:scale>
        <p:origin x="102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notesMaster" Target="notesMasters/notesMaster1.xml" /><Relationship Id="rId26" Type="http://schemas.openxmlformats.org/officeDocument/2006/relationships/tableStyles" Target="tableStyles.xml" /><Relationship Id="rId25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24" Type="http://schemas.openxmlformats.org/officeDocument/2006/relationships/viewProps" Target="viewProps.xml" /><Relationship Id="rId23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?>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?>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?>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?>
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?>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?>
<Relationships xmlns="http://schemas.openxmlformats.org/package/2006/relationships"><Relationship Id="rId2" Type="http://schemas.openxmlformats.org/officeDocument/2006/relationships/slide" Target="../slides/slide17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?>
<Relationships xmlns="http://schemas.openxmlformats.org/package/2006/relationships"><Relationship Id="rId2" Type="http://schemas.openxmlformats.org/officeDocument/2006/relationships/slide" Target="../slides/slide18.xml" /><Relationship Id="rId1" Type="http://schemas.openxmlformats.org/officeDocument/2006/relationships/notesMaster" Target="../notesMasters/notesMaster1.xml" /></Relationships>
</file>

<file path=ppt/notesSlides/_rels/notesSlide17.xml.rels><?xml version="1.0" encoding="UTF-8"?>
<Relationships xmlns="http://schemas.openxmlformats.org/package/2006/relationships"><Relationship Id="rId2" Type="http://schemas.openxmlformats.org/officeDocument/2006/relationships/slide" Target="../slides/slide19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7.xml.rels><?xml version="1.0" encoding="UTF-8"?>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8.xml.rels><?xml version="1.0" encoding="UTF-8"?>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9.xml.rels><?xml version="1.0" encoding="UTF-8"?>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Let’s</a:t>
            </a:r>
            <a:r>
              <a:rPr/>
              <a:t> </a:t>
            </a:r>
            <a:r>
              <a:rPr/>
              <a:t>start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bad</a:t>
            </a:r>
            <a:r>
              <a:rPr/>
              <a:t> </a:t>
            </a:r>
            <a:r>
              <a:rPr/>
              <a:t>joke.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researchers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take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screw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lightbulb?</a:t>
            </a:r>
            <a:r>
              <a:rPr/>
              <a:t> </a:t>
            </a:r>
            <a:r>
              <a:rPr/>
              <a:t>Fifteen.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screw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lightbulb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fourteen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serve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co-authors.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admit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those</a:t>
            </a:r>
            <a:r>
              <a:rPr/>
              <a:t> </a:t>
            </a:r>
            <a:r>
              <a:rPr/>
              <a:t>fourteen.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written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own</a:t>
            </a:r>
            <a:r>
              <a:rPr/>
              <a:t> </a:t>
            </a:r>
            <a:r>
              <a:rPr/>
              <a:t>articles,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third,</a:t>
            </a:r>
            <a:r>
              <a:rPr/>
              <a:t> </a:t>
            </a:r>
            <a:r>
              <a:rPr/>
              <a:t>fifth,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eight</a:t>
            </a:r>
            <a:r>
              <a:rPr/>
              <a:t> </a:t>
            </a:r>
            <a:r>
              <a:rPr/>
              <a:t>co-author.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guy</a:t>
            </a:r>
            <a:r>
              <a:rPr/>
              <a:t> </a:t>
            </a:r>
            <a:r>
              <a:rPr/>
              <a:t>[pause]</a:t>
            </a:r>
            <a:r>
              <a:rPr/>
              <a:t> </a:t>
            </a:r>
            <a:r>
              <a:rPr/>
              <a:t>offered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chance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KU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said</a:t>
            </a:r>
            <a:r>
              <a:rPr/>
              <a:t> </a:t>
            </a:r>
            <a:r>
              <a:rPr/>
              <a:t>“</a:t>
            </a:r>
            <a:r>
              <a:rPr/>
              <a:t>Heck</a:t>
            </a:r>
            <a:r>
              <a:rPr/>
              <a:t> </a:t>
            </a:r>
            <a:r>
              <a:rPr/>
              <a:t>yes!</a:t>
            </a:r>
            <a:r>
              <a:rPr/>
              <a:t>”</a:t>
            </a:r>
            <a:r>
              <a:rPr/>
              <a:t> </a:t>
            </a:r>
            <a:r>
              <a:rPr/>
              <a:t>Now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wasn’t</a:t>
            </a:r>
            <a:r>
              <a:rPr/>
              <a:t> </a:t>
            </a:r>
            <a:r>
              <a:rPr/>
              <a:t>easy.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had</a:t>
            </a:r>
            <a:r>
              <a:rPr/>
              <a:t> </a:t>
            </a:r>
            <a:r>
              <a:rPr/>
              <a:t>child</a:t>
            </a:r>
            <a:r>
              <a:rPr/>
              <a:t> </a:t>
            </a:r>
            <a:r>
              <a:rPr/>
              <a:t>care</a:t>
            </a:r>
            <a:r>
              <a:rPr/>
              <a:t> </a:t>
            </a:r>
            <a:r>
              <a:rPr/>
              <a:t>commitments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find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Russ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needed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drop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really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UMKC.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this,</a:t>
            </a:r>
            <a:r>
              <a:rPr/>
              <a:t> </a:t>
            </a:r>
            <a:r>
              <a:rPr/>
              <a:t>because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just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Statistics.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everyone’s</a:t>
            </a:r>
            <a:r>
              <a:rPr/>
              <a:t> </a:t>
            </a:r>
            <a:r>
              <a:rPr/>
              <a:t>backyard.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11</a:t>
            </a:fld>
            <a:endParaRPr lang="en-US"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common</a:t>
            </a:r>
            <a:r>
              <a:rPr/>
              <a:t> </a:t>
            </a:r>
            <a:r>
              <a:rPr/>
              <a:t>standard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i2b2.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It’s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standard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attractive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anyone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audience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student.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here,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everything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transfer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job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after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graduate.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local</a:t>
            </a:r>
            <a:r>
              <a:rPr/>
              <a:t> </a:t>
            </a:r>
            <a:r>
              <a:rPr/>
              <a:t>playgrounds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showed</a:t>
            </a:r>
            <a:r>
              <a:rPr/>
              <a:t> </a:t>
            </a:r>
            <a:r>
              <a:rPr/>
              <a:t>earlier:</a:t>
            </a:r>
            <a:r>
              <a:rPr/>
              <a:t> </a:t>
            </a:r>
            <a:r>
              <a:rPr/>
              <a:t>Children’s</a:t>
            </a:r>
            <a:r>
              <a:rPr/>
              <a:t> </a:t>
            </a:r>
            <a:r>
              <a:rPr/>
              <a:t>Mercy,</a:t>
            </a:r>
            <a:r>
              <a:rPr/>
              <a:t> </a:t>
            </a:r>
            <a:r>
              <a:rPr/>
              <a:t>Saint</a:t>
            </a:r>
            <a:r>
              <a:rPr/>
              <a:t> </a:t>
            </a:r>
            <a:r>
              <a:rPr/>
              <a:t>Luke’s,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KU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really</a:t>
            </a:r>
            <a:r>
              <a:rPr/>
              <a:t> </a:t>
            </a:r>
            <a:r>
              <a:rPr/>
              <a:t>great.</a:t>
            </a:r>
            <a:r>
              <a:rPr/>
              <a:t> </a:t>
            </a:r>
            <a:r>
              <a:rPr/>
              <a:t>They’ve</a:t>
            </a:r>
            <a:r>
              <a:rPr/>
              <a:t> </a:t>
            </a:r>
            <a:r>
              <a:rPr/>
              <a:t>included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both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billing</a:t>
            </a:r>
            <a:r>
              <a:rPr/>
              <a:t> </a:t>
            </a:r>
            <a:r>
              <a:rPr/>
              <a:t>side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side.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cool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that!</a:t>
            </a:r>
            <a:r>
              <a:rPr/>
              <a:t> </a:t>
            </a:r>
            <a:r>
              <a:rPr/>
              <a:t>They’ve</a:t>
            </a:r>
            <a:r>
              <a:rPr/>
              <a:t> </a:t>
            </a:r>
            <a:r>
              <a:rPr/>
              <a:t>integrated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cancer</a:t>
            </a:r>
            <a:r>
              <a:rPr/>
              <a:t> </a:t>
            </a:r>
            <a:r>
              <a:rPr/>
              <a:t>registry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trauma</a:t>
            </a:r>
            <a:r>
              <a:rPr/>
              <a:t> </a:t>
            </a:r>
            <a:r>
              <a:rPr/>
              <a:t>registry.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slick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called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builder,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dumps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into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SQLite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import</a:t>
            </a:r>
            <a:r>
              <a:rPr/>
              <a:t> </a:t>
            </a:r>
            <a:r>
              <a:rPr/>
              <a:t>into</a:t>
            </a:r>
            <a:r>
              <a:rPr/>
              <a:t> </a:t>
            </a:r>
            <a:r>
              <a:rPr/>
              <a:t>R,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let</a:t>
            </a:r>
            <a:r>
              <a:rPr/>
              <a:t> </a:t>
            </a:r>
            <a:r>
              <a:rPr/>
              <a:t>mere</a:t>
            </a:r>
            <a:r>
              <a:rPr/>
              <a:t> </a:t>
            </a:r>
            <a:r>
              <a:rPr/>
              <a:t>mortals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query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actual</a:t>
            </a:r>
            <a:r>
              <a:rPr/>
              <a:t> </a:t>
            </a:r>
            <a:r>
              <a:rPr/>
              <a:t>database.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targetted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involving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well</a:t>
            </a:r>
            <a:r>
              <a:rPr/>
              <a:t> </a:t>
            </a:r>
            <a:r>
              <a:rPr/>
              <a:t>structured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hypothesis.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mining,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unstructured</a:t>
            </a:r>
            <a:r>
              <a:rPr/>
              <a:t> </a:t>
            </a:r>
            <a:r>
              <a:rPr/>
              <a:t>approach,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dig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bit</a:t>
            </a:r>
            <a:r>
              <a:rPr/>
              <a:t> </a:t>
            </a:r>
            <a:r>
              <a:rPr/>
              <a:t>deeper.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12</a:t>
            </a:fld>
            <a:endParaRPr lang="en-US"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Here’s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schema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i2b2.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something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complex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Record,</a:t>
            </a:r>
            <a:r>
              <a:rPr/>
              <a:t> </a:t>
            </a:r>
            <a:r>
              <a:rPr/>
              <a:t>it’s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spartan</a:t>
            </a:r>
            <a:r>
              <a:rPr/>
              <a:t> </a:t>
            </a:r>
            <a:r>
              <a:rPr/>
              <a:t>design.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be,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we’ll</a:t>
            </a:r>
            <a:r>
              <a:rPr/>
              <a:t> </a:t>
            </a:r>
            <a:r>
              <a:rPr/>
              <a:t>see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minute.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13</a:t>
            </a:fld>
            <a:endParaRPr lang="en-US"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Here’s</a:t>
            </a:r>
            <a:r>
              <a:rPr/>
              <a:t> </a:t>
            </a:r>
            <a:r>
              <a:rPr/>
              <a:t>something</a:t>
            </a:r>
            <a:r>
              <a:rPr/>
              <a:t> </a:t>
            </a:r>
            <a:r>
              <a:rPr/>
              <a:t>simple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easily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query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simple</a:t>
            </a:r>
            <a:r>
              <a:rPr/>
              <a:t> </a:t>
            </a:r>
            <a:r>
              <a:rPr/>
              <a:t>program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certain</a:t>
            </a:r>
            <a:r>
              <a:rPr/>
              <a:t> </a:t>
            </a:r>
            <a:r>
              <a:rPr/>
              <a:t>types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operations.</a:t>
            </a:r>
            <a:r>
              <a:rPr/>
              <a:t> </a:t>
            </a:r>
            <a:r>
              <a:rPr/>
              <a:t>You’re</a:t>
            </a:r>
            <a:r>
              <a:rPr/>
              <a:t> </a:t>
            </a:r>
            <a:r>
              <a:rPr/>
              <a:t>looking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suffix</a:t>
            </a:r>
            <a:r>
              <a:rPr/>
              <a:t> </a:t>
            </a:r>
            <a:r>
              <a:rPr/>
              <a:t>“</a:t>
            </a:r>
            <a:r>
              <a:rPr/>
              <a:t>ectomy</a:t>
            </a:r>
            <a:r>
              <a:rPr/>
              <a:t>”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Greek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“</a:t>
            </a:r>
            <a:r>
              <a:rPr/>
              <a:t>cut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out.</a:t>
            </a:r>
            <a:r>
              <a:rPr/>
              <a:t>”</a:t>
            </a:r>
            <a:r>
              <a:rPr/>
              <a:t> </a:t>
            </a:r>
            <a:r>
              <a:rPr/>
              <a:t>Here’s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SQL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post-processing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able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SAS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well,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haven’t</a:t>
            </a:r>
            <a:r>
              <a:rPr/>
              <a:t> </a:t>
            </a:r>
            <a:r>
              <a:rPr/>
              <a:t>tested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yet.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15</a:t>
            </a:fld>
            <a:endParaRPr lang="en-US"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full</a:t>
            </a:r>
            <a:r>
              <a:rPr/>
              <a:t> </a:t>
            </a:r>
            <a:r>
              <a:rPr/>
              <a:t>list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“</a:t>
            </a:r>
            <a:r>
              <a:rPr/>
              <a:t>ectomies</a:t>
            </a:r>
            <a:r>
              <a:rPr/>
              <a:t>”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twice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big.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illustrates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challenge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type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data.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sparse.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hundreds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surgeon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cut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you,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grateful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doctor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chops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most.</a:t>
            </a:r>
            <a:r>
              <a:rPr/>
              <a:t> </a:t>
            </a:r>
            <a:r>
              <a:rPr/>
              <a:t>Looking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drugs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could</a:t>
            </a:r>
            <a:r>
              <a:rPr/>
              <a:t> </a:t>
            </a:r>
            <a:r>
              <a:rPr/>
              <a:t>get,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worst</a:t>
            </a:r>
            <a:r>
              <a:rPr/>
              <a:t> </a:t>
            </a:r>
            <a:r>
              <a:rPr/>
              <a:t>polypharmacy</a:t>
            </a:r>
            <a:r>
              <a:rPr/>
              <a:t> </a:t>
            </a:r>
            <a:r>
              <a:rPr/>
              <a:t>cases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small</a:t>
            </a:r>
            <a:r>
              <a:rPr/>
              <a:t> </a:t>
            </a:r>
            <a:r>
              <a:rPr/>
              <a:t>fraction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thousands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drugs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available.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number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diagnosis</a:t>
            </a:r>
            <a:r>
              <a:rPr/>
              <a:t> </a:t>
            </a:r>
            <a:r>
              <a:rPr/>
              <a:t>codes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assigned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small</a:t>
            </a:r>
            <a:r>
              <a:rPr/>
              <a:t> </a:t>
            </a:r>
            <a:r>
              <a:rPr/>
              <a:t>fraction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number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diagnoses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could</a:t>
            </a:r>
            <a:r>
              <a:rPr/>
              <a:t> </a:t>
            </a:r>
            <a:r>
              <a:rPr/>
              <a:t>hang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you.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design</a:t>
            </a:r>
            <a:r>
              <a:rPr/>
              <a:t> </a:t>
            </a:r>
            <a:r>
              <a:rPr/>
              <a:t>matrix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any</a:t>
            </a:r>
            <a:r>
              <a:rPr/>
              <a:t> </a:t>
            </a:r>
            <a:r>
              <a:rPr/>
              <a:t>regression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</a:t>
            </a:r>
            <a:r>
              <a:rPr/>
              <a:t> </a:t>
            </a:r>
            <a:r>
              <a:rPr/>
              <a:t>becomes</a:t>
            </a:r>
            <a:r>
              <a:rPr/>
              <a:t> </a:t>
            </a:r>
            <a:r>
              <a:rPr/>
              <a:t>really</a:t>
            </a:r>
            <a:r>
              <a:rPr/>
              <a:t> </a:t>
            </a:r>
            <a:r>
              <a:rPr/>
              <a:t>huge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entries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zeros.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each</a:t>
            </a:r>
            <a:r>
              <a:rPr/>
              <a:t> </a:t>
            </a:r>
            <a:r>
              <a:rPr/>
              <a:t>operation,</a:t>
            </a:r>
            <a:r>
              <a:rPr/>
              <a:t> </a:t>
            </a:r>
            <a:r>
              <a:rPr/>
              <a:t>each</a:t>
            </a:r>
            <a:r>
              <a:rPr/>
              <a:t> </a:t>
            </a:r>
            <a:r>
              <a:rPr/>
              <a:t>drug,</a:t>
            </a:r>
            <a:r>
              <a:rPr/>
              <a:t> </a:t>
            </a:r>
            <a:r>
              <a:rPr/>
              <a:t>each</a:t>
            </a:r>
            <a:r>
              <a:rPr/>
              <a:t> </a:t>
            </a:r>
            <a:r>
              <a:rPr/>
              <a:t>diagnosis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sits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separate</a:t>
            </a:r>
            <a:r>
              <a:rPr/>
              <a:t> </a:t>
            </a:r>
            <a:r>
              <a:rPr/>
              <a:t>record.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to,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string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long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unmanageable.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can’t</a:t>
            </a:r>
            <a:r>
              <a:rPr/>
              <a:t> </a:t>
            </a:r>
            <a:r>
              <a:rPr/>
              <a:t>say</a:t>
            </a:r>
            <a:r>
              <a:rPr/>
              <a:t> </a:t>
            </a:r>
            <a:r>
              <a:rPr/>
              <a:t>“</a:t>
            </a:r>
            <a:r>
              <a:rPr/>
              <a:t>Give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patient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sleep</a:t>
            </a:r>
            <a:r>
              <a:rPr/>
              <a:t> </a:t>
            </a:r>
            <a:r>
              <a:rPr/>
              <a:t>apnea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Propofol</a:t>
            </a:r>
            <a:r>
              <a:rPr/>
              <a:t> </a:t>
            </a:r>
            <a:r>
              <a:rPr/>
              <a:t>anesthetic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septoplasty.</a:t>
            </a:r>
            <a:r>
              <a:rPr/>
              <a:t>”</a:t>
            </a:r>
            <a:r>
              <a:rPr/>
              <a:t> </a:t>
            </a:r>
            <a:r>
              <a:rPr/>
              <a:t>Instead,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match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apnea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Propofol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septoplasty</a:t>
            </a:r>
            <a:r>
              <a:rPr/>
              <a:t> </a:t>
            </a:r>
            <a:r>
              <a:rPr/>
              <a:t>records.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means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self-join.</a:t>
            </a:r>
            <a:r>
              <a:rPr/>
              <a:t> </a:t>
            </a:r>
            <a:r>
              <a:rPr/>
              <a:t>Self-joins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tricky.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usually</a:t>
            </a:r>
            <a:r>
              <a:rPr/>
              <a:t> </a:t>
            </a:r>
            <a:r>
              <a:rPr/>
              <a:t>require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nested</a:t>
            </a:r>
            <a:r>
              <a:rPr/>
              <a:t> </a:t>
            </a:r>
            <a:r>
              <a:rPr/>
              <a:t>queries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inefficient.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</a:t>
            </a:r>
            <a:r>
              <a:rPr/>
              <a:t> </a:t>
            </a:r>
            <a:r>
              <a:rPr/>
              <a:t>don’t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scare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away</a:t>
            </a:r>
            <a:r>
              <a:rPr/>
              <a:t> </a:t>
            </a:r>
            <a:r>
              <a:rPr/>
              <a:t>though.</a:t>
            </a:r>
            <a:r>
              <a:rPr/>
              <a:t> 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been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fun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had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chance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Now,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shown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far</a:t>
            </a:r>
            <a:r>
              <a:rPr/>
              <a:t> </a:t>
            </a:r>
            <a:r>
              <a:rPr/>
              <a:t>isn’t</a:t>
            </a:r>
            <a:r>
              <a:rPr/>
              <a:t> </a:t>
            </a:r>
            <a:r>
              <a:rPr/>
              <a:t>too</a:t>
            </a:r>
            <a:r>
              <a:rPr/>
              <a:t> </a:t>
            </a:r>
            <a:r>
              <a:rPr/>
              <a:t>fancy,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there’s</a:t>
            </a:r>
            <a:r>
              <a:rPr/>
              <a:t> </a:t>
            </a:r>
            <a:r>
              <a:rPr/>
              <a:t>someone</a:t>
            </a:r>
            <a:r>
              <a:rPr/>
              <a:t> </a:t>
            </a:r>
            <a:r>
              <a:rPr/>
              <a:t>else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Mei</a:t>
            </a:r>
            <a:r>
              <a:rPr/>
              <a:t> </a:t>
            </a:r>
            <a:r>
              <a:rPr/>
              <a:t>Liu.</a:t>
            </a:r>
            <a:r>
              <a:rPr/>
              <a:t> </a:t>
            </a:r>
            <a:r>
              <a:rPr/>
              <a:t>She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several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publications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Acute</a:t>
            </a:r>
            <a:r>
              <a:rPr/>
              <a:t> </a:t>
            </a:r>
            <a:r>
              <a:rPr/>
              <a:t>Kidney</a:t>
            </a:r>
            <a:r>
              <a:rPr/>
              <a:t> </a:t>
            </a:r>
            <a:r>
              <a:rPr/>
              <a:t>Injury,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big</a:t>
            </a:r>
            <a:r>
              <a:rPr/>
              <a:t> </a:t>
            </a:r>
            <a:r>
              <a:rPr/>
              <a:t>NSF</a:t>
            </a:r>
            <a:r>
              <a:rPr/>
              <a:t> </a:t>
            </a:r>
            <a:r>
              <a:rPr/>
              <a:t>grant,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PostDoc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her.</a:t>
            </a:r>
            <a:r>
              <a:rPr/>
              <a:t> </a:t>
            </a:r>
            <a:r>
              <a:rPr/>
              <a:t>She’s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smarter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know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light</a:t>
            </a:r>
            <a:r>
              <a:rPr/>
              <a:t> </a:t>
            </a:r>
            <a:r>
              <a:rPr/>
              <a:t>bulb</a:t>
            </a:r>
            <a:r>
              <a:rPr/>
              <a:t> </a:t>
            </a:r>
            <a:r>
              <a:rPr/>
              <a:t>jokes.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17</a:t>
            </a:fld>
            <a:endParaRPr lang="en-US"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call</a:t>
            </a:r>
            <a:r>
              <a:rPr/>
              <a:t> </a:t>
            </a:r>
            <a:r>
              <a:rPr/>
              <a:t>“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”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four</a:t>
            </a:r>
            <a:r>
              <a:rPr/>
              <a:t> </a:t>
            </a:r>
            <a:r>
              <a:rPr/>
              <a:t>things.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knowledge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SQL.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level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administrator,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know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WHERE</a:t>
            </a:r>
            <a:r>
              <a:rPr/>
              <a:t> </a:t>
            </a:r>
            <a:r>
              <a:rPr/>
              <a:t>clause,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various</a:t>
            </a:r>
            <a:r>
              <a:rPr/>
              <a:t> </a:t>
            </a:r>
            <a:r>
              <a:rPr/>
              <a:t>types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joins,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basic</a:t>
            </a:r>
            <a:r>
              <a:rPr/>
              <a:t> </a:t>
            </a:r>
            <a:r>
              <a:rPr/>
              <a:t>things.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pretty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wrangling.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term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guy</a:t>
            </a:r>
            <a:r>
              <a:rPr/>
              <a:t> </a:t>
            </a:r>
            <a:r>
              <a:rPr/>
              <a:t>(I’m</a:t>
            </a:r>
            <a:r>
              <a:rPr/>
              <a:t> </a:t>
            </a:r>
            <a:r>
              <a:rPr/>
              <a:t>sure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guy)</a:t>
            </a:r>
            <a:r>
              <a:rPr/>
              <a:t> </a:t>
            </a:r>
            <a:r>
              <a:rPr/>
              <a:t>developed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make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term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sound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macho.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More</a:t>
            </a:r>
            <a:r>
              <a:rPr/>
              <a:t> </a:t>
            </a:r>
            <a:r>
              <a:rPr/>
              <a:t>important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technical</a:t>
            </a:r>
            <a:r>
              <a:rPr/>
              <a:t> </a:t>
            </a:r>
            <a:r>
              <a:rPr/>
              <a:t>skills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excited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data.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weren’t</a:t>
            </a:r>
            <a:r>
              <a:rPr/>
              <a:t> </a:t>
            </a:r>
            <a:r>
              <a:rPr/>
              <a:t>salivating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pulled</a:t>
            </a:r>
            <a:r>
              <a:rPr/>
              <a:t> </a:t>
            </a:r>
            <a:r>
              <a:rPr/>
              <a:t>every</a:t>
            </a:r>
            <a:r>
              <a:rPr/>
              <a:t> </a:t>
            </a:r>
            <a:r>
              <a:rPr/>
              <a:t>whatever-ectomy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database,</a:t>
            </a:r>
            <a:r>
              <a:rPr/>
              <a:t> </a:t>
            </a:r>
            <a:r>
              <a:rPr/>
              <a:t>then</a:t>
            </a:r>
            <a:r>
              <a:rPr/>
              <a:t> </a:t>
            </a:r>
            <a:r>
              <a:rPr/>
              <a:t>maybe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isn’t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you.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final</a:t>
            </a:r>
            <a:r>
              <a:rPr/>
              <a:t> </a:t>
            </a:r>
            <a:r>
              <a:rPr/>
              <a:t>requirement,</a:t>
            </a:r>
            <a:r>
              <a:rPr/>
              <a:t> </a:t>
            </a:r>
            <a:r>
              <a:rPr/>
              <a:t>though,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</a:t>
            </a:r>
            <a:r>
              <a:rPr/>
              <a:t> </a:t>
            </a:r>
            <a:r>
              <a:rPr/>
              <a:t>sure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already</a:t>
            </a:r>
            <a:r>
              <a:rPr/>
              <a:t> </a:t>
            </a:r>
            <a:r>
              <a:rPr/>
              <a:t>have,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backyard.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doctor,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examples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come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own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pretty</a:t>
            </a:r>
            <a:r>
              <a:rPr/>
              <a:t> </a:t>
            </a:r>
            <a:r>
              <a:rPr/>
              <a:t>trivial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perspective.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bring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question,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help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SQL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18</a:t>
            </a:fld>
            <a:endParaRPr lang="en-US"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area,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scheduled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23.</a:t>
            </a:r>
            <a:r>
              <a:rPr/>
              <a:t> </a:t>
            </a:r>
            <a:r>
              <a:rPr/>
              <a:t>We’ll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speakers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beginner’s</a:t>
            </a:r>
            <a:r>
              <a:rPr/>
              <a:t> </a:t>
            </a:r>
            <a:r>
              <a:rPr/>
              <a:t>intermediate,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advanced</a:t>
            </a:r>
            <a:r>
              <a:rPr/>
              <a:t> </a:t>
            </a:r>
            <a:r>
              <a:rPr/>
              <a:t>spectrum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mining.</a:t>
            </a:r>
            <a:r>
              <a:rPr/>
              <a:t> </a:t>
            </a:r>
            <a:r>
              <a:rPr/>
              <a:t>Mei</a:t>
            </a:r>
            <a:r>
              <a:rPr/>
              <a:t> </a:t>
            </a:r>
            <a:r>
              <a:rPr/>
              <a:t>Liu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running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show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we’ll</a:t>
            </a:r>
            <a:r>
              <a:rPr/>
              <a:t> </a:t>
            </a:r>
            <a:r>
              <a:rPr/>
              <a:t>bring</a:t>
            </a:r>
            <a:r>
              <a:rPr/>
              <a:t> </a:t>
            </a:r>
            <a:r>
              <a:rPr/>
              <a:t>along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bunch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others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Russ’s</a:t>
            </a:r>
            <a:r>
              <a:rPr/>
              <a:t> </a:t>
            </a:r>
            <a:r>
              <a:rPr/>
              <a:t>department.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you’ve</a:t>
            </a:r>
            <a:r>
              <a:rPr/>
              <a:t> </a:t>
            </a:r>
            <a:r>
              <a:rPr/>
              <a:t>got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backyard,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there,</a:t>
            </a:r>
            <a:r>
              <a:rPr/>
              <a:t> </a:t>
            </a:r>
            <a:r>
              <a:rPr/>
              <a:t>too.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19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I’m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strong</a:t>
            </a:r>
            <a:r>
              <a:rPr/>
              <a:t> </a:t>
            </a:r>
            <a:r>
              <a:rPr/>
              <a:t>agreement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famous</a:t>
            </a:r>
            <a:r>
              <a:rPr/>
              <a:t> </a:t>
            </a:r>
            <a:r>
              <a:rPr/>
              <a:t>statistician,</a:t>
            </a:r>
            <a:r>
              <a:rPr/>
              <a:t> </a:t>
            </a:r>
            <a:r>
              <a:rPr/>
              <a:t>John</a:t>
            </a:r>
            <a:r>
              <a:rPr/>
              <a:t> </a:t>
            </a:r>
            <a:r>
              <a:rPr/>
              <a:t>Tukey,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said</a:t>
            </a:r>
            <a:r>
              <a:rPr/>
              <a:t> </a:t>
            </a:r>
            <a:r>
              <a:rPr/>
              <a:t>“</a:t>
            </a:r>
            <a:r>
              <a:rPr/>
              <a:t>The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being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statistician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everyone’s</a:t>
            </a:r>
            <a:r>
              <a:rPr/>
              <a:t> </a:t>
            </a:r>
            <a:r>
              <a:rPr/>
              <a:t>backyard.</a:t>
            </a:r>
            <a:r>
              <a:rPr/>
              <a:t>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local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gotten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in.</a:t>
            </a:r>
            <a:r>
              <a:rPr/>
              <a:t> </a:t>
            </a:r>
            <a:r>
              <a:rPr/>
              <a:t>Children’s</a:t>
            </a:r>
            <a:r>
              <a:rPr/>
              <a:t> </a:t>
            </a:r>
            <a:r>
              <a:rPr/>
              <a:t>Mercy,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Cleveland</a:t>
            </a:r>
            <a:r>
              <a:rPr/>
              <a:t> </a:t>
            </a:r>
            <a:r>
              <a:rPr/>
              <a:t>Chiropractic,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MRI</a:t>
            </a:r>
            <a:r>
              <a:rPr/>
              <a:t> </a:t>
            </a:r>
            <a:r>
              <a:rPr/>
              <a:t>Global,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North</a:t>
            </a:r>
            <a:r>
              <a:rPr/>
              <a:t> </a:t>
            </a:r>
            <a:r>
              <a:rPr/>
              <a:t>Kansas</a:t>
            </a:r>
            <a:r>
              <a:rPr/>
              <a:t> </a:t>
            </a:r>
            <a:r>
              <a:rPr/>
              <a:t>City</a:t>
            </a:r>
            <a:r>
              <a:rPr/>
              <a:t> </a:t>
            </a:r>
            <a:r>
              <a:rPr/>
              <a:t>Hospital,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Saint</a:t>
            </a:r>
            <a:r>
              <a:rPr/>
              <a:t> </a:t>
            </a:r>
            <a:r>
              <a:rPr/>
              <a:t>Luke’s</a:t>
            </a:r>
            <a:r>
              <a:rPr/>
              <a:t> </a:t>
            </a:r>
            <a:r>
              <a:rPr/>
              <a:t>Hospital,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favorite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UMKC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KUMC.</a:t>
            </a:r>
            <a:r>
              <a:rPr/>
              <a:t> </a:t>
            </a:r>
            <a:r>
              <a:rPr/>
              <a:t>UMKC</a:t>
            </a:r>
            <a:r>
              <a:rPr/>
              <a:t> </a:t>
            </a:r>
            <a:r>
              <a:rPr/>
              <a:t>pays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salary,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worked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committee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provided</a:t>
            </a:r>
            <a:r>
              <a:rPr/>
              <a:t> </a:t>
            </a:r>
            <a:r>
              <a:rPr/>
              <a:t>oversight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Safety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Monitoring</a:t>
            </a:r>
            <a:r>
              <a:rPr/>
              <a:t> </a:t>
            </a:r>
            <a:r>
              <a:rPr/>
              <a:t>Boards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KUMC.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co-authored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several</a:t>
            </a:r>
            <a:r>
              <a:rPr/>
              <a:t> </a:t>
            </a:r>
            <a:r>
              <a:rPr/>
              <a:t>publications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Bayesian</a:t>
            </a:r>
            <a:r>
              <a:rPr/>
              <a:t> </a:t>
            </a:r>
            <a:r>
              <a:rPr/>
              <a:t>models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KUMC</a:t>
            </a:r>
            <a:r>
              <a:rPr/>
              <a:t> </a:t>
            </a:r>
            <a:r>
              <a:rPr/>
              <a:t>faculty.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helped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National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Nursing</a:t>
            </a:r>
            <a:r>
              <a:rPr/>
              <a:t> </a:t>
            </a:r>
            <a:r>
              <a:rPr/>
              <a:t>Quality</a:t>
            </a:r>
            <a:r>
              <a:rPr/>
              <a:t> </a:t>
            </a:r>
            <a:r>
              <a:rPr/>
              <a:t>Indicators.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provided</a:t>
            </a:r>
            <a:r>
              <a:rPr/>
              <a:t> </a:t>
            </a:r>
            <a:r>
              <a:rPr/>
              <a:t>informal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first</a:t>
            </a:r>
            <a:r>
              <a:rPr/>
              <a:t> </a:t>
            </a:r>
            <a:r>
              <a:rPr/>
              <a:t>PhD</a:t>
            </a:r>
            <a:r>
              <a:rPr/>
              <a:t> </a:t>
            </a:r>
            <a:r>
              <a:rPr/>
              <a:t>graduates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Biostatistics</a:t>
            </a:r>
            <a:r>
              <a:rPr/>
              <a:t> </a:t>
            </a:r>
            <a:r>
              <a:rPr/>
              <a:t>Department.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consider</a:t>
            </a:r>
            <a:r>
              <a:rPr/>
              <a:t> </a:t>
            </a:r>
            <a:r>
              <a:rPr/>
              <a:t>myself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half</a:t>
            </a:r>
            <a:r>
              <a:rPr/>
              <a:t> </a:t>
            </a:r>
            <a:r>
              <a:rPr/>
              <a:t>Kangaroo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half</a:t>
            </a:r>
            <a:r>
              <a:rPr/>
              <a:t> </a:t>
            </a:r>
            <a:r>
              <a:rPr/>
              <a:t>Jayhawk.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Kangjay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Hawkaroo?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9.xml" /><Relationship Id="rId3" Type="http://schemas.openxmlformats.org/officeDocument/2006/relationships/image" Target="../media/image9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0.xml" /><Relationship Id="rId3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1.xml" /><Relationship Id="rId3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2.xml" /><Relationship Id="rId3" Type="http://schemas.openxmlformats.org/officeDocument/2006/relationships/image" Target="../media/image12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3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4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5.xml" /><Relationship Id="rId3" Type="http://schemas.openxmlformats.org/officeDocument/2006/relationships/image" Target="../media/image14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6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7.xml" /><Relationship Id="rId3" Type="http://schemas.openxmlformats.org/officeDocument/2006/relationships/image" Target="../media/image15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1.png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kumc-bmi/heron-i2b2-analytics" TargetMode="Externa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Relationship Id="rId3" Type="http://schemas.openxmlformats.org/officeDocument/2006/relationships/image" Target="../media/image5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6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7.xml" /><Relationship Id="rId3" Type="http://schemas.openxmlformats.org/officeDocument/2006/relationships/image" Target="../media/image7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8.xml" /><Relationship Id="rId3" Type="http://schemas.openxmlformats.org/officeDocument/2006/relationships/image" Target="../media/image8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Steve</a:t>
            </a:r>
            <a:r>
              <a:rPr/>
              <a:t> </a:t>
            </a:r>
            <a:r>
              <a:rPr/>
              <a:t>Simon,</a:t>
            </a:r>
            <a:r>
              <a:rPr/>
              <a:t> </a:t>
            </a:r>
            <a:r>
              <a:rPr/>
              <a:t>Department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Biomedical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UMKC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My</a:t>
            </a:r>
            <a:r>
              <a:rPr/>
              <a:t> </a:t>
            </a:r>
            <a:r>
              <a:rPr/>
              <a:t>favorite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backyards</a:t>
            </a:r>
          </a:p>
        </p:txBody>
      </p:sp>
      <p:pic>
        <p:nvPicPr>
          <p:cNvPr descr="images/kangaroo-jayhawk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727200"/>
            <a:ext cx="8229600" cy="377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UMKC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KUMC</a:t>
            </a:r>
            <a:r>
              <a:rPr/>
              <a:t> </a:t>
            </a:r>
            <a:r>
              <a:rPr/>
              <a:t>mascots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backyard:</a:t>
            </a:r>
            <a:r>
              <a:rPr/>
              <a:t> </a:t>
            </a:r>
            <a:r>
              <a:rPr/>
              <a:t>Russ</a:t>
            </a:r>
            <a:r>
              <a:rPr/>
              <a:t> </a:t>
            </a:r>
            <a:r>
              <a:rPr/>
              <a:t>Waitman</a:t>
            </a:r>
          </a:p>
        </p:txBody>
      </p:sp>
      <p:pic>
        <p:nvPicPr>
          <p:cNvPr descr="images/waitman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413000" y="1600200"/>
            <a:ext cx="4330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Russ</a:t>
            </a:r>
            <a:r>
              <a:rPr/>
              <a:t> </a:t>
            </a:r>
            <a:r>
              <a:rPr/>
              <a:t>Waitman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</a:p>
        </p:txBody>
      </p:sp>
      <p:pic>
        <p:nvPicPr>
          <p:cNvPr descr="images/i2b2-software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74800" y="1600200"/>
            <a:ext cx="6007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Screenshot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structure</a:t>
            </a:r>
            <a:r>
              <a:rPr/>
              <a:t> </a:t>
            </a:r>
            <a:r>
              <a:rPr/>
              <a:t>behind</a:t>
            </a:r>
            <a:r>
              <a:rPr/>
              <a:t> </a:t>
            </a:r>
            <a:r>
              <a:rPr/>
              <a:t>i2b2</a:t>
            </a:r>
          </a:p>
        </p:txBody>
      </p:sp>
      <p:pic>
        <p:nvPicPr>
          <p:cNvPr descr="images/i2b2-schema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612900" y="1600200"/>
            <a:ext cx="5930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Diagram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schema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surgeries?</a:t>
            </a:r>
          </a:p>
        </p:txBody>
      </p:sp>
      <p:pic>
        <p:nvPicPr>
          <p:cNvPr descr="images/r-code-1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90600" y="1600200"/>
            <a:ext cx="7150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Screenshot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SQL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 ## How many surgeries?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select_surgeries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"SELECT name_char FROM blueherondata.concept_dimension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   WHERE name_char LIKE '%ectomy%'"</a:t>
            </a:r>
            <a:r>
              <a:rPr sz="1800">
                <a:latin typeface="Courier"/>
              </a:rPr>
              <a:t>     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dbGetQuery</a:t>
            </a:r>
            <a:r>
              <a:rPr sz="1800">
                <a:latin typeface="Courier"/>
              </a:rPr>
              <a:t>(c_connect, select_surgeries)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Extract records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use_series</a:t>
            </a:r>
            <a:r>
              <a:rPr sz="1800">
                <a:latin typeface="Courier"/>
              </a:rPr>
              <a:t>(NAME_CHAR)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Convert to vector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strsplit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 "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Split into words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>
                <a:latin typeface="Courier"/>
              </a:rPr>
              <a:t>unlist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Re-convert to vector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>
                <a:latin typeface="Courier"/>
              </a:rPr>
              <a:t>tolower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Force to lower case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grep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"ectomy"</a:t>
            </a:r>
            <a:r>
              <a:rPr sz="1800">
                <a:latin typeface="Courier"/>
              </a:rPr>
              <a:t>, ., </a:t>
            </a:r>
            <a:r>
              <a:rPr sz="1800">
                <a:solidFill>
                  <a:srgbClr val="902000"/>
                </a:solidFill>
                <a:latin typeface="Courier"/>
              </a:rPr>
              <a:t>value=</a:t>
            </a:r>
            <a:r>
              <a:rPr sz="1800">
                <a:solidFill>
                  <a:srgbClr val="007020"/>
                </a:solidFill>
                <a:latin typeface="Courier"/>
              </a:rPr>
              <a:t>TRUE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Toss extraneous words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gsub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"[[:punct:]]"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""</a:t>
            </a:r>
            <a:r>
              <a:rPr sz="1800">
                <a:latin typeface="Courier"/>
              </a:rPr>
              <a:t>, .)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Remove punctuation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gsub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"ectomy.*"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"-"</a:t>
            </a:r>
            <a:r>
              <a:rPr sz="1800">
                <a:latin typeface="Courier"/>
              </a:rPr>
              <a:t>, .)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Remove ectomy suffix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>
                <a:latin typeface="Courier"/>
              </a:rPr>
              <a:t>unique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Remove duplicates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sample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100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902000"/>
                </a:solidFill>
                <a:latin typeface="Courier"/>
              </a:rPr>
              <a:t>replace=</a:t>
            </a:r>
            <a:r>
              <a:rPr sz="1800">
                <a:solidFill>
                  <a:srgbClr val="007020"/>
                </a:solidFill>
                <a:latin typeface="Courier"/>
              </a:rPr>
              <a:t>FALSE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Select 100 random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>
                <a:latin typeface="Courier"/>
              </a:rPr>
              <a:t>sort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Arrange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paste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collapse=</a:t>
            </a:r>
            <a:r>
              <a:rPr sz="1800">
                <a:solidFill>
                  <a:srgbClr val="4070A0"/>
                </a:solidFill>
                <a:latin typeface="Courier"/>
              </a:rPr>
              <a:t>", "</a:t>
            </a:r>
            <a:r>
              <a:rPr sz="1800">
                <a:latin typeface="Courier"/>
              </a:rPr>
              <a:t>)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Delimit with commas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surgeries?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“acromion-, adenoid-, alveol-, apic-, apico-, arthr-, arytenoid-, astragal-, ather-, burs-, capsul-, carp-, clitor-, coccyg-, crani-, dacryoaden-, dacryocyst-, diaphys-, disarticulationhemipelv-, disk-, diverticul-, endarter-, epididym-, epiglottid-, epiplo-, ethmoid-, fasci-, fistul-, frenul-, ganglion-, gastr-, gingiv-, gloss-, hemigastr-, hemigloss-, hemilamin-, hemilaryng-, hemiphalang-, hemorrhoid-, hepat-, hymen-, hyster-, infundibul-, irid-, labyrinth-, lamin-, lip-, lump-, mucos-, my-, myom-, nephr-, nephroureter-, oophor-, osteophyt-, pannicul-, patell-, phalang-, pharyngolaryng-, phleb-, pleur-, plex-, pneumon-, postadenoid-, postcholecyst-, postgastr-, postlymphaden-, postmastoid-, postpolyp-, postprostat-, postsplen-, prostat-, rectosigmoid-, salping-, salpingoophor-, scler-, segment-, sequestr-, sialoaden-, sigmoid-, sphenoid-, sympath-, synov-, tenon-, tenosynov-, trabecul-, trachel-, trisection-, trisegment-, turbin-, tyl-, tympanomastoid-, umbil-, urethr-, uvul-, vagin-, valv-, vas-, vesicul-, vulv-”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Mei</a:t>
            </a:r>
            <a:r>
              <a:rPr/>
              <a:t> </a:t>
            </a:r>
            <a:r>
              <a:rPr/>
              <a:t>Liu,</a:t>
            </a:r>
            <a:r>
              <a:rPr/>
              <a:t> </a:t>
            </a:r>
            <a:r>
              <a:rPr/>
              <a:t>Acute</a:t>
            </a:r>
            <a:r>
              <a:rPr/>
              <a:t> </a:t>
            </a:r>
            <a:r>
              <a:rPr/>
              <a:t>Kidney</a:t>
            </a:r>
            <a:r>
              <a:rPr/>
              <a:t> </a:t>
            </a:r>
            <a:r>
              <a:rPr/>
              <a:t>Injury</a:t>
            </a:r>
          </a:p>
        </p:txBody>
      </p:sp>
      <p:pic>
        <p:nvPicPr>
          <p:cNvPr descr="images/liu-publication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09600" y="1600200"/>
            <a:ext cx="7924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Mei</a:t>
            </a:r>
            <a:r>
              <a:rPr/>
              <a:t> </a:t>
            </a:r>
            <a:r>
              <a:rPr/>
              <a:t>Liu,</a:t>
            </a:r>
            <a:r>
              <a:rPr/>
              <a:t> </a:t>
            </a:r>
            <a:r>
              <a:rPr/>
              <a:t>next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her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publications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Requirements</a:t>
            </a:r>
            <a:r>
              <a:rPr/>
              <a:t> </a:t>
            </a:r>
            <a:r>
              <a:rPr/>
              <a:t>needed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Technical requirements</a:t>
            </a:r>
          </a:p>
          <a:p>
            <a:pPr lvl="1"/>
            <a:r>
              <a:rPr/>
              <a:t>Working familiarity with SQL</a:t>
            </a:r>
          </a:p>
          <a:p>
            <a:pPr lvl="1"/>
            <a:r>
              <a:rPr/>
              <a:t>Data wrangling skills</a:t>
            </a:r>
          </a:p>
          <a:p>
            <a:pPr lvl="0" marL="0" indent="0">
              <a:buNone/>
            </a:pPr>
            <a:r>
              <a:rPr/>
              <a:t>Non-technical requirements</a:t>
            </a:r>
          </a:p>
          <a:p>
            <a:pPr lvl="1"/>
            <a:r>
              <a:rPr/>
              <a:t>Lust for data</a:t>
            </a:r>
          </a:p>
          <a:p>
            <a:pPr lvl="1"/>
            <a:r>
              <a:rPr/>
              <a:t>An interesting backyard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</a:p>
        </p:txBody>
      </p:sp>
      <p:pic>
        <p:nvPicPr>
          <p:cNvPr descr="images/infomatics-meetup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47800" y="1600200"/>
            <a:ext cx="6261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Flier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23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researchers…?</a:t>
            </a:r>
          </a:p>
        </p:txBody>
      </p:sp>
      <p:pic>
        <p:nvPicPr>
          <p:cNvPr descr="images/clear_light_bulb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060700" y="1600200"/>
            <a:ext cx="3009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image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light</a:t>
            </a:r>
            <a:r>
              <a:rPr/>
              <a:t> </a:t>
            </a:r>
            <a:r>
              <a:rPr/>
              <a:t>bulb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find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copy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talk.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This presentation was developed using R Markdown. You can find all the important stuff at</a:t>
            </a:r>
          </a:p>
          <a:p>
            <a:pPr lvl="1"/>
            <a:r>
              <a:rPr>
                <a:hlinkClick r:id="rId2"/>
              </a:rPr>
              <a:t>https://github.com/kumc-bmi/heron-i2b2-analytics</a:t>
            </a:r>
          </a:p>
          <a:p>
            <a:pPr lvl="0" marL="0" indent="0">
              <a:buNone/>
            </a:pPr>
            <a:r>
              <a:rPr/>
              <a:t>In particular, look for</a:t>
            </a:r>
          </a:p>
          <a:p>
            <a:pPr lvl="1"/>
            <a:r>
              <a:rPr/>
              <a:t>doc/mining-v2-image-credits.txt</a:t>
            </a:r>
          </a:p>
          <a:p>
            <a:pPr lvl="1"/>
            <a:r>
              <a:rPr/>
              <a:t>doc/mining-v2-slides.pptx</a:t>
            </a:r>
          </a:p>
          <a:p>
            <a:pPr lvl="1"/>
            <a:r>
              <a:rPr/>
              <a:t>doc/mining-v2-speaker-notes.pdf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being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statistician…</a:t>
            </a:r>
          </a:p>
        </p:txBody>
      </p:sp>
      <p:pic>
        <p:nvPicPr>
          <p:cNvPr descr="images/tukey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921000" y="1600200"/>
            <a:ext cx="33020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John</a:t>
            </a:r>
            <a:r>
              <a:rPr/>
              <a:t> </a:t>
            </a:r>
            <a:r>
              <a:rPr/>
              <a:t>Tukey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#1</a:t>
            </a:r>
          </a:p>
        </p:txBody>
      </p:sp>
      <p:pic>
        <p:nvPicPr>
          <p:cNvPr descr="images/cmh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98600" y="1600200"/>
            <a:ext cx="614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Children’s</a:t>
            </a:r>
            <a:r>
              <a:rPr/>
              <a:t> </a:t>
            </a:r>
            <a:r>
              <a:rPr/>
              <a:t>Mercy</a:t>
            </a:r>
            <a:r>
              <a:rPr/>
              <a:t> </a:t>
            </a:r>
            <a:r>
              <a:rPr/>
              <a:t>Hospital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#2</a:t>
            </a:r>
          </a:p>
        </p:txBody>
      </p:sp>
      <p:pic>
        <p:nvPicPr>
          <p:cNvPr descr="images/cleveland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49400" y="1600200"/>
            <a:ext cx="6045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Cleveland</a:t>
            </a:r>
            <a:r>
              <a:rPr/>
              <a:t> </a:t>
            </a:r>
            <a:r>
              <a:rPr/>
              <a:t>Chiropractic</a:t>
            </a:r>
            <a:r>
              <a:rPr/>
              <a:t> </a:t>
            </a:r>
            <a:r>
              <a:rPr/>
              <a:t>College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#3</a:t>
            </a:r>
          </a:p>
        </p:txBody>
      </p:sp>
      <p:pic>
        <p:nvPicPr>
          <p:cNvPr descr="images/mriglobal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90600" y="1600200"/>
            <a:ext cx="7150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MRI</a:t>
            </a:r>
            <a:r>
              <a:rPr/>
              <a:t> </a:t>
            </a:r>
            <a:r>
              <a:rPr/>
              <a:t>Global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#4</a:t>
            </a:r>
          </a:p>
        </p:txBody>
      </p:sp>
      <p:pic>
        <p:nvPicPr>
          <p:cNvPr descr="images/nkc-hospital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60325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North</a:t>
            </a:r>
            <a:r>
              <a:rPr/>
              <a:t> </a:t>
            </a:r>
            <a:r>
              <a:rPr/>
              <a:t>Kansas</a:t>
            </a:r>
            <a:r>
              <a:rPr/>
              <a:t> </a:t>
            </a:r>
            <a:r>
              <a:rPr/>
              <a:t>City</a:t>
            </a:r>
            <a:r>
              <a:rPr/>
              <a:t> </a:t>
            </a:r>
            <a:r>
              <a:rPr/>
              <a:t>Hospital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#5</a:t>
            </a:r>
          </a:p>
        </p:txBody>
      </p:sp>
      <p:pic>
        <p:nvPicPr>
          <p:cNvPr descr="images/slh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22300" y="1600200"/>
            <a:ext cx="7899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Saint</a:t>
            </a:r>
            <a:r>
              <a:rPr/>
              <a:t> </a:t>
            </a:r>
            <a:r>
              <a:rPr/>
              <a:t>Luke’s</a:t>
            </a:r>
            <a:r>
              <a:rPr/>
              <a:t> </a:t>
            </a:r>
            <a:r>
              <a:rPr/>
              <a:t>Hospital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#6</a:t>
            </a:r>
          </a:p>
        </p:txBody>
      </p:sp>
      <p:pic>
        <p:nvPicPr>
          <p:cNvPr descr="images/tmc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60325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Mining the Electronic Health Record</dc:title>
  <dc:creator>Steve Simon, Department of Biomedical and Health Informatics, UMKC</dc:creator>
  <cp:keywords/>
  <dcterms:created xsi:type="dcterms:W3CDTF">2019-03-26T19:21:07Z</dcterms:created>
  <dcterms:modified xsi:type="dcterms:W3CDTF">2019-03-26T19:21:07Z</dcterms:modified>
</cp:coreProperties>
</file>